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  <p:sldMasterId id="2147483807" r:id="rId2"/>
    <p:sldMasterId id="2147483821" r:id="rId3"/>
    <p:sldMasterId id="2147483835" r:id="rId4"/>
    <p:sldMasterId id="2147483849" r:id="rId5"/>
    <p:sldMasterId id="2147483863" r:id="rId6"/>
    <p:sldMasterId id="2147483877" r:id="rId7"/>
    <p:sldMasterId id="2147484861" r:id="rId8"/>
  </p:sldMasterIdLst>
  <p:notesMasterIdLst>
    <p:notesMasterId r:id="rId17"/>
  </p:notesMasterIdLst>
  <p:handoutMasterIdLst>
    <p:handoutMasterId r:id="rId18"/>
  </p:handoutMasterIdLst>
  <p:sldIdLst>
    <p:sldId id="416" r:id="rId9"/>
    <p:sldId id="438" r:id="rId10"/>
    <p:sldId id="463" r:id="rId11"/>
    <p:sldId id="464" r:id="rId12"/>
    <p:sldId id="465" r:id="rId13"/>
    <p:sldId id="466" r:id="rId14"/>
    <p:sldId id="467" r:id="rId15"/>
    <p:sldId id="468" r:id="rId16"/>
  </p:sldIdLst>
  <p:sldSz cx="9144000" cy="6858000" type="screen4x3"/>
  <p:notesSz cx="67945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EF6"/>
    <a:srgbClr val="89AAF3"/>
    <a:srgbClr val="CDD9EF"/>
    <a:srgbClr val="ADD5ED"/>
    <a:srgbClr val="EBF0F9"/>
    <a:srgbClr val="372286"/>
    <a:srgbClr val="8F86C4"/>
    <a:srgbClr val="E57B8D"/>
    <a:srgbClr val="452AA8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3627" autoAdjust="0"/>
  </p:normalViewPr>
  <p:slideViewPr>
    <p:cSldViewPr>
      <p:cViewPr>
        <p:scale>
          <a:sx n="78" d="100"/>
          <a:sy n="78" d="100"/>
        </p:scale>
        <p:origin x="-118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90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 defTabSz="914429"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 algn="r" defTabSz="914429"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 defTabSz="914429"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 algn="r" defTabSz="914429"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DE6AF0BE-0474-4D44-AA53-510AD9EE1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 defTabSz="914429"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 algn="r" defTabSz="914429"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 defTabSz="914429"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 algn="r" defTabSz="914429"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2B0487E4-D7DC-4CB9-8FFB-2DB28CE00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487E4-D7DC-4CB9-8FFB-2DB28CE00FB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B39E-7118-4BE2-96E4-DA64C785CF63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48D9-3C65-4907-8587-9A4F0F6CB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B39E-7118-4BE2-96E4-DA64C785CF63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48D9-3C65-4907-8587-9A4F0F6CB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B39E-7118-4BE2-96E4-DA64C785CF63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48D9-3C65-4907-8587-9A4F0F6CB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57400" cy="55070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19800" cy="55070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3027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229600" cy="55070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9810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9810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57400" cy="55070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19800" cy="55070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3027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229600" cy="55070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9810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9810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57400" cy="55070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19800" cy="55070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3027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229600" cy="55070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9810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9810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9810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9810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57400" cy="55070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19800" cy="55070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3027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229600" cy="55070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9810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9810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57400" cy="55070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19800" cy="55070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3027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229600" cy="55070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9810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9810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57400" cy="55070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19800" cy="55070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3027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229600" cy="55070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9810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9810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57400" cy="55070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19800" cy="55070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3027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229600" cy="55070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B39E-7118-4BE2-96E4-DA64C785CF63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48D9-3C65-4907-8587-9A4F0F6CB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B39E-7118-4BE2-96E4-DA64C785CF63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48D9-3C65-4907-8587-9A4F0F6CB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B39E-7118-4BE2-96E4-DA64C785CF63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48D9-3C65-4907-8587-9A4F0F6CB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B39E-7118-4BE2-96E4-DA64C785CF63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48D9-3C65-4907-8587-9A4F0F6CB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B39E-7118-4BE2-96E4-DA64C785CF63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48D9-3C65-4907-8587-9A4F0F6CB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B39E-7118-4BE2-96E4-DA64C785CF63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48D9-3C65-4907-8587-9A4F0F6CB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B39E-7118-4BE2-96E4-DA64C785CF63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48D9-3C65-4907-8587-9A4F0F6CB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B39E-7118-4BE2-96E4-DA64C785CF63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48D9-3C65-4907-8587-9A4F0F6CB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aphicFrame>
        <p:nvGraphicFramePr>
          <p:cNvPr id="1041" name="Group 17"/>
          <p:cNvGraphicFramePr>
            <a:graphicFrameLocks noGrp="1"/>
          </p:cNvGraphicFramePr>
          <p:nvPr/>
        </p:nvGraphicFramePr>
        <p:xfrm>
          <a:off x="2678113" y="6337300"/>
          <a:ext cx="6372225" cy="508000"/>
        </p:xfrm>
        <a:graphic>
          <a:graphicData uri="http://schemas.openxmlformats.org/drawingml/2006/table">
            <a:tbl>
              <a:tblPr/>
              <a:tblGrid>
                <a:gridCol w="1871662"/>
                <a:gridCol w="3870325"/>
                <a:gridCol w="63023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8100" marR="38100" marT="38055" marB="380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632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Бюджет 2016 – 2018  </a:t>
                      </a:r>
                    </a:p>
                  </a:txBody>
                  <a:tcPr marL="39600" marR="39600" marT="71916" marB="1797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76111" marB="380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pic>
        <p:nvPicPr>
          <p:cNvPr id="4110" name="Picture 27" descr="герб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2713" y="6240463"/>
            <a:ext cx="19685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111"/>
          <p:cNvSpPr>
            <a:spLocks noChangeArrowheads="1"/>
          </p:cNvSpPr>
          <p:nvPr/>
        </p:nvSpPr>
        <p:spPr bwMode="auto">
          <a:xfrm>
            <a:off x="8524875" y="6337300"/>
            <a:ext cx="439738" cy="476250"/>
          </a:xfrm>
          <a:prstGeom prst="rect">
            <a:avLst/>
          </a:prstGeom>
          <a:noFill/>
          <a:ln w="25400" cmpd="sng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36" tIns="45719" rIns="91436" bIns="45719" anchor="ctr"/>
          <a:lstStyle/>
          <a:p>
            <a:pPr algn="ctr">
              <a:defRPr/>
            </a:pPr>
            <a:fld id="{F21C540D-C046-45DD-BA2F-E4A62C363555}" type="slidenum">
              <a:rPr lang="ru-RU" sz="1600" b="1">
                <a:solidFill>
                  <a:srgbClr val="FFFF00"/>
                </a:solidFill>
                <a:effectLst/>
                <a:latin typeface="Arial Narrow"/>
              </a:rPr>
              <a:pPr algn="ctr">
                <a:defRPr/>
              </a:pPr>
              <a:t>‹#›</a:t>
            </a:fld>
            <a:endParaRPr lang="ru-RU" sz="1600" b="1" dirty="0">
              <a:solidFill>
                <a:srgbClr val="FFFF00"/>
              </a:solidFill>
              <a:effectLst/>
              <a:latin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  <p:sldLayoutId id="2147484774" r:id="rId5"/>
    <p:sldLayoutId id="2147484775" r:id="rId6"/>
    <p:sldLayoutId id="2147484776" r:id="rId7"/>
    <p:sldLayoutId id="2147484777" r:id="rId8"/>
    <p:sldLayoutId id="2147484778" r:id="rId9"/>
    <p:sldLayoutId id="2147484779" r:id="rId10"/>
    <p:sldLayoutId id="2147484780" r:id="rId11"/>
    <p:sldLayoutId id="2147484781" r:id="rId12"/>
    <p:sldLayoutId id="2147484782" r:id="rId13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aphicFrame>
        <p:nvGraphicFramePr>
          <p:cNvPr id="1041" name="Group 17"/>
          <p:cNvGraphicFramePr>
            <a:graphicFrameLocks noGrp="1"/>
          </p:cNvGraphicFramePr>
          <p:nvPr/>
        </p:nvGraphicFramePr>
        <p:xfrm>
          <a:off x="2678113" y="6337300"/>
          <a:ext cx="6372225" cy="508000"/>
        </p:xfrm>
        <a:graphic>
          <a:graphicData uri="http://schemas.openxmlformats.org/drawingml/2006/table">
            <a:tbl>
              <a:tblPr/>
              <a:tblGrid>
                <a:gridCol w="1871662"/>
                <a:gridCol w="3870325"/>
                <a:gridCol w="63023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8100" marR="38100" marT="38055" marB="380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63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ПДС 29.04.2013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39600" marR="39600" marT="71916" marB="1797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76111" marB="380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pic>
        <p:nvPicPr>
          <p:cNvPr id="5134" name="Picture 27" descr="герб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2713" y="6240463"/>
            <a:ext cx="19685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111"/>
          <p:cNvSpPr>
            <a:spLocks noChangeArrowheads="1"/>
          </p:cNvSpPr>
          <p:nvPr/>
        </p:nvSpPr>
        <p:spPr bwMode="auto">
          <a:xfrm>
            <a:off x="8524875" y="6337300"/>
            <a:ext cx="439738" cy="476250"/>
          </a:xfrm>
          <a:prstGeom prst="rect">
            <a:avLst/>
          </a:prstGeom>
          <a:noFill/>
          <a:ln w="25400" cmpd="sng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36" tIns="45719" rIns="91436" bIns="45719" anchor="ctr"/>
          <a:lstStyle/>
          <a:p>
            <a:pPr algn="ctr">
              <a:defRPr/>
            </a:pPr>
            <a:fld id="{0D1A1D7A-720C-4828-AA47-B6BCBA6B0874}" type="slidenum">
              <a:rPr lang="ru-RU" sz="1600" b="1">
                <a:solidFill>
                  <a:srgbClr val="FFFF00"/>
                </a:solidFill>
                <a:effectLst/>
                <a:latin typeface="Arial Narrow"/>
              </a:rPr>
              <a:pPr algn="ctr">
                <a:defRPr/>
              </a:pPr>
              <a:t>‹#›</a:t>
            </a:fld>
            <a:endParaRPr lang="ru-RU" sz="1600" b="1" dirty="0">
              <a:solidFill>
                <a:srgbClr val="FFFF00"/>
              </a:solidFill>
              <a:effectLst/>
              <a:latin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  <p:sldLayoutId id="2147484784" r:id="rId2"/>
    <p:sldLayoutId id="2147484785" r:id="rId3"/>
    <p:sldLayoutId id="2147484786" r:id="rId4"/>
    <p:sldLayoutId id="2147484787" r:id="rId5"/>
    <p:sldLayoutId id="2147484788" r:id="rId6"/>
    <p:sldLayoutId id="2147484789" r:id="rId7"/>
    <p:sldLayoutId id="2147484790" r:id="rId8"/>
    <p:sldLayoutId id="2147484791" r:id="rId9"/>
    <p:sldLayoutId id="2147484792" r:id="rId10"/>
    <p:sldLayoutId id="2147484793" r:id="rId11"/>
    <p:sldLayoutId id="2147484794" r:id="rId12"/>
    <p:sldLayoutId id="2147484795" r:id="rId13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aphicFrame>
        <p:nvGraphicFramePr>
          <p:cNvPr id="1041" name="Group 17"/>
          <p:cNvGraphicFramePr>
            <a:graphicFrameLocks noGrp="1"/>
          </p:cNvGraphicFramePr>
          <p:nvPr/>
        </p:nvGraphicFramePr>
        <p:xfrm>
          <a:off x="2678113" y="6337300"/>
          <a:ext cx="6372225" cy="508000"/>
        </p:xfrm>
        <a:graphic>
          <a:graphicData uri="http://schemas.openxmlformats.org/drawingml/2006/table">
            <a:tbl>
              <a:tblPr/>
              <a:tblGrid>
                <a:gridCol w="1871662"/>
                <a:gridCol w="3870325"/>
                <a:gridCol w="63023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8100" marR="38100" marT="38055" marB="380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63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ПДС 29.04.2013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39600" marR="39600" marT="71916" marB="1797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76111" marB="380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pic>
        <p:nvPicPr>
          <p:cNvPr id="6158" name="Picture 27" descr="герб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2713" y="6240463"/>
            <a:ext cx="19685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111"/>
          <p:cNvSpPr>
            <a:spLocks noChangeArrowheads="1"/>
          </p:cNvSpPr>
          <p:nvPr/>
        </p:nvSpPr>
        <p:spPr bwMode="auto">
          <a:xfrm>
            <a:off x="8524875" y="6337300"/>
            <a:ext cx="439738" cy="476250"/>
          </a:xfrm>
          <a:prstGeom prst="rect">
            <a:avLst/>
          </a:prstGeom>
          <a:noFill/>
          <a:ln w="25400" cmpd="sng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36" tIns="45719" rIns="91436" bIns="45719" anchor="ctr"/>
          <a:lstStyle/>
          <a:p>
            <a:pPr algn="ctr">
              <a:defRPr/>
            </a:pPr>
            <a:fld id="{BFFD07AC-322A-4E48-BC76-EC5A19D32CFB}" type="slidenum">
              <a:rPr lang="ru-RU" sz="1600" b="1">
                <a:solidFill>
                  <a:srgbClr val="FFFF00"/>
                </a:solidFill>
                <a:effectLst/>
                <a:latin typeface="Arial Narrow"/>
              </a:rPr>
              <a:pPr algn="ctr">
                <a:defRPr/>
              </a:pPr>
              <a:t>‹#›</a:t>
            </a:fld>
            <a:endParaRPr lang="ru-RU" sz="1600" b="1" dirty="0">
              <a:solidFill>
                <a:srgbClr val="FFFF00"/>
              </a:solidFill>
              <a:effectLst/>
              <a:latin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  <p:sldLayoutId id="2147484797" r:id="rId2"/>
    <p:sldLayoutId id="2147484798" r:id="rId3"/>
    <p:sldLayoutId id="2147484799" r:id="rId4"/>
    <p:sldLayoutId id="2147484800" r:id="rId5"/>
    <p:sldLayoutId id="2147484801" r:id="rId6"/>
    <p:sldLayoutId id="2147484802" r:id="rId7"/>
    <p:sldLayoutId id="2147484803" r:id="rId8"/>
    <p:sldLayoutId id="2147484804" r:id="rId9"/>
    <p:sldLayoutId id="2147484805" r:id="rId10"/>
    <p:sldLayoutId id="2147484806" r:id="rId11"/>
    <p:sldLayoutId id="2147484807" r:id="rId12"/>
    <p:sldLayoutId id="2147484808" r:id="rId13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aphicFrame>
        <p:nvGraphicFramePr>
          <p:cNvPr id="1041" name="Group 17"/>
          <p:cNvGraphicFramePr>
            <a:graphicFrameLocks noGrp="1"/>
          </p:cNvGraphicFramePr>
          <p:nvPr/>
        </p:nvGraphicFramePr>
        <p:xfrm>
          <a:off x="2678113" y="6337300"/>
          <a:ext cx="6372225" cy="508000"/>
        </p:xfrm>
        <a:graphic>
          <a:graphicData uri="http://schemas.openxmlformats.org/drawingml/2006/table">
            <a:tbl>
              <a:tblPr/>
              <a:tblGrid>
                <a:gridCol w="1871662"/>
                <a:gridCol w="3870325"/>
                <a:gridCol w="63023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8100" marR="38100" marT="38055" marB="380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63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ПДС 29.04.2013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39600" marR="39600" marT="71916" marB="1797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76111" marB="380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pic>
        <p:nvPicPr>
          <p:cNvPr id="7182" name="Picture 27" descr="герб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2713" y="6240463"/>
            <a:ext cx="19685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111"/>
          <p:cNvSpPr>
            <a:spLocks noChangeArrowheads="1"/>
          </p:cNvSpPr>
          <p:nvPr/>
        </p:nvSpPr>
        <p:spPr bwMode="auto">
          <a:xfrm>
            <a:off x="8524875" y="6337300"/>
            <a:ext cx="439738" cy="476250"/>
          </a:xfrm>
          <a:prstGeom prst="rect">
            <a:avLst/>
          </a:prstGeom>
          <a:noFill/>
          <a:ln w="25400" cmpd="sng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36" tIns="45719" rIns="91436" bIns="45719" anchor="ctr"/>
          <a:lstStyle/>
          <a:p>
            <a:pPr algn="ctr">
              <a:defRPr/>
            </a:pPr>
            <a:fld id="{7F1ED1EF-C4A7-4A0D-B4D4-4862A8B4B794}" type="slidenum">
              <a:rPr lang="ru-RU" sz="1600" b="1">
                <a:solidFill>
                  <a:srgbClr val="FFFF00"/>
                </a:solidFill>
                <a:effectLst/>
                <a:latin typeface="Arial Narrow"/>
              </a:rPr>
              <a:pPr algn="ctr">
                <a:defRPr/>
              </a:pPr>
              <a:t>‹#›</a:t>
            </a:fld>
            <a:endParaRPr lang="ru-RU" sz="1600" b="1" dirty="0">
              <a:solidFill>
                <a:srgbClr val="FFFF00"/>
              </a:solidFill>
              <a:effectLst/>
              <a:latin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810" r:id="rId2"/>
    <p:sldLayoutId id="2147484811" r:id="rId3"/>
    <p:sldLayoutId id="2147484812" r:id="rId4"/>
    <p:sldLayoutId id="2147484813" r:id="rId5"/>
    <p:sldLayoutId id="2147484814" r:id="rId6"/>
    <p:sldLayoutId id="2147484815" r:id="rId7"/>
    <p:sldLayoutId id="2147484816" r:id="rId8"/>
    <p:sldLayoutId id="2147484817" r:id="rId9"/>
    <p:sldLayoutId id="2147484818" r:id="rId10"/>
    <p:sldLayoutId id="2147484819" r:id="rId11"/>
    <p:sldLayoutId id="2147484820" r:id="rId12"/>
    <p:sldLayoutId id="2147484821" r:id="rId13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aphicFrame>
        <p:nvGraphicFramePr>
          <p:cNvPr id="1041" name="Group 17"/>
          <p:cNvGraphicFramePr>
            <a:graphicFrameLocks noGrp="1"/>
          </p:cNvGraphicFramePr>
          <p:nvPr/>
        </p:nvGraphicFramePr>
        <p:xfrm>
          <a:off x="2678113" y="6337300"/>
          <a:ext cx="6372225" cy="508000"/>
        </p:xfrm>
        <a:graphic>
          <a:graphicData uri="http://schemas.openxmlformats.org/drawingml/2006/table">
            <a:tbl>
              <a:tblPr/>
              <a:tblGrid>
                <a:gridCol w="1871662"/>
                <a:gridCol w="3870325"/>
                <a:gridCol w="63023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8100" marR="38100" marT="38055" marB="380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63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ПДС 29.04.2013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39600" marR="39600" marT="71916" marB="1797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76111" marB="380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pic>
        <p:nvPicPr>
          <p:cNvPr id="8206" name="Picture 27" descr="герб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2713" y="6240463"/>
            <a:ext cx="19685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111"/>
          <p:cNvSpPr>
            <a:spLocks noChangeArrowheads="1"/>
          </p:cNvSpPr>
          <p:nvPr/>
        </p:nvSpPr>
        <p:spPr bwMode="auto">
          <a:xfrm>
            <a:off x="8524875" y="6337300"/>
            <a:ext cx="439738" cy="476250"/>
          </a:xfrm>
          <a:prstGeom prst="rect">
            <a:avLst/>
          </a:prstGeom>
          <a:noFill/>
          <a:ln w="25400" cmpd="sng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36" tIns="45719" rIns="91436" bIns="45719" anchor="ctr"/>
          <a:lstStyle/>
          <a:p>
            <a:pPr algn="ctr">
              <a:defRPr/>
            </a:pPr>
            <a:fld id="{CE81A5ED-5033-4DCD-AE28-4070C28487D7}" type="slidenum">
              <a:rPr lang="ru-RU" sz="1600" b="1">
                <a:solidFill>
                  <a:srgbClr val="FFFF00"/>
                </a:solidFill>
                <a:effectLst/>
                <a:latin typeface="Arial Narrow"/>
              </a:rPr>
              <a:pPr algn="ctr">
                <a:defRPr/>
              </a:pPr>
              <a:t>‹#›</a:t>
            </a:fld>
            <a:endParaRPr lang="ru-RU" sz="1600" b="1" dirty="0">
              <a:solidFill>
                <a:srgbClr val="FFFF00"/>
              </a:solidFill>
              <a:effectLst/>
              <a:latin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  <p:sldLayoutId id="2147484833" r:id="rId12"/>
    <p:sldLayoutId id="2147484834" r:id="rId13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aphicFrame>
        <p:nvGraphicFramePr>
          <p:cNvPr id="1041" name="Group 17"/>
          <p:cNvGraphicFramePr>
            <a:graphicFrameLocks noGrp="1"/>
          </p:cNvGraphicFramePr>
          <p:nvPr/>
        </p:nvGraphicFramePr>
        <p:xfrm>
          <a:off x="2678113" y="6337300"/>
          <a:ext cx="6372225" cy="508000"/>
        </p:xfrm>
        <a:graphic>
          <a:graphicData uri="http://schemas.openxmlformats.org/drawingml/2006/table">
            <a:tbl>
              <a:tblPr/>
              <a:tblGrid>
                <a:gridCol w="1871662"/>
                <a:gridCol w="3870325"/>
                <a:gridCol w="63023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8100" marR="38100" marT="38055" marB="380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63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ПДС 29.04.2013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39600" marR="39600" marT="71916" marB="1797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76111" marB="380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pic>
        <p:nvPicPr>
          <p:cNvPr id="9230" name="Picture 27" descr="герб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2713" y="6240463"/>
            <a:ext cx="19685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111"/>
          <p:cNvSpPr>
            <a:spLocks noChangeArrowheads="1"/>
          </p:cNvSpPr>
          <p:nvPr/>
        </p:nvSpPr>
        <p:spPr bwMode="auto">
          <a:xfrm>
            <a:off x="8524875" y="6337300"/>
            <a:ext cx="439738" cy="476250"/>
          </a:xfrm>
          <a:prstGeom prst="rect">
            <a:avLst/>
          </a:prstGeom>
          <a:noFill/>
          <a:ln w="25400" cmpd="sng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36" tIns="45719" rIns="91436" bIns="45719" anchor="ctr"/>
          <a:lstStyle/>
          <a:p>
            <a:pPr algn="ctr">
              <a:defRPr/>
            </a:pPr>
            <a:fld id="{4CB949C3-79E4-4F9E-B2B5-C1EEC919C408}" type="slidenum">
              <a:rPr lang="ru-RU" sz="1600" b="1">
                <a:solidFill>
                  <a:srgbClr val="FFFF00"/>
                </a:solidFill>
                <a:effectLst/>
                <a:latin typeface="Arial Narrow"/>
              </a:rPr>
              <a:pPr algn="ctr">
                <a:defRPr/>
              </a:pPr>
              <a:t>‹#›</a:t>
            </a:fld>
            <a:endParaRPr lang="ru-RU" sz="1600" b="1" dirty="0">
              <a:solidFill>
                <a:srgbClr val="FFFF00"/>
              </a:solidFill>
              <a:effectLst/>
              <a:latin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5" r:id="rId1"/>
    <p:sldLayoutId id="2147484836" r:id="rId2"/>
    <p:sldLayoutId id="2147484837" r:id="rId3"/>
    <p:sldLayoutId id="2147484838" r:id="rId4"/>
    <p:sldLayoutId id="2147484839" r:id="rId5"/>
    <p:sldLayoutId id="2147484840" r:id="rId6"/>
    <p:sldLayoutId id="2147484841" r:id="rId7"/>
    <p:sldLayoutId id="2147484842" r:id="rId8"/>
    <p:sldLayoutId id="2147484843" r:id="rId9"/>
    <p:sldLayoutId id="2147484844" r:id="rId10"/>
    <p:sldLayoutId id="2147484845" r:id="rId11"/>
    <p:sldLayoutId id="2147484846" r:id="rId12"/>
    <p:sldLayoutId id="2147484847" r:id="rId13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aphicFrame>
        <p:nvGraphicFramePr>
          <p:cNvPr id="1041" name="Group 17"/>
          <p:cNvGraphicFramePr>
            <a:graphicFrameLocks noGrp="1"/>
          </p:cNvGraphicFramePr>
          <p:nvPr/>
        </p:nvGraphicFramePr>
        <p:xfrm>
          <a:off x="2678113" y="6337300"/>
          <a:ext cx="6372225" cy="508000"/>
        </p:xfrm>
        <a:graphic>
          <a:graphicData uri="http://schemas.openxmlformats.org/drawingml/2006/table">
            <a:tbl>
              <a:tblPr/>
              <a:tblGrid>
                <a:gridCol w="1871662"/>
                <a:gridCol w="3870325"/>
                <a:gridCol w="63023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8100" marR="38100" marT="38055" marB="380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63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ПДС 29.04.2013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39600" marR="39600" marT="71916" marB="1797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76111" marB="380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pic>
        <p:nvPicPr>
          <p:cNvPr id="10254" name="Picture 27" descr="герб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2713" y="6240463"/>
            <a:ext cx="19685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111"/>
          <p:cNvSpPr>
            <a:spLocks noChangeArrowheads="1"/>
          </p:cNvSpPr>
          <p:nvPr/>
        </p:nvSpPr>
        <p:spPr bwMode="auto">
          <a:xfrm>
            <a:off x="8524875" y="6337300"/>
            <a:ext cx="439738" cy="476250"/>
          </a:xfrm>
          <a:prstGeom prst="rect">
            <a:avLst/>
          </a:prstGeom>
          <a:noFill/>
          <a:ln w="25400" cmpd="sng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36" tIns="45719" rIns="91436" bIns="45719" anchor="ctr"/>
          <a:lstStyle/>
          <a:p>
            <a:pPr algn="ctr">
              <a:defRPr/>
            </a:pPr>
            <a:fld id="{75745DB0-4E44-4359-88FF-717881C46984}" type="slidenum">
              <a:rPr lang="ru-RU" sz="1600" b="1">
                <a:solidFill>
                  <a:srgbClr val="FFFF00"/>
                </a:solidFill>
                <a:effectLst/>
                <a:latin typeface="Arial Narrow"/>
              </a:rPr>
              <a:pPr algn="ctr">
                <a:defRPr/>
              </a:pPr>
              <a:t>‹#›</a:t>
            </a:fld>
            <a:endParaRPr lang="ru-RU" sz="1600" b="1" dirty="0">
              <a:solidFill>
                <a:srgbClr val="FFFF00"/>
              </a:solidFill>
              <a:effectLst/>
              <a:latin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8" r:id="rId1"/>
    <p:sldLayoutId id="2147484849" r:id="rId2"/>
    <p:sldLayoutId id="2147484850" r:id="rId3"/>
    <p:sldLayoutId id="2147484851" r:id="rId4"/>
    <p:sldLayoutId id="2147484852" r:id="rId5"/>
    <p:sldLayoutId id="2147484853" r:id="rId6"/>
    <p:sldLayoutId id="2147484854" r:id="rId7"/>
    <p:sldLayoutId id="2147484855" r:id="rId8"/>
    <p:sldLayoutId id="2147484856" r:id="rId9"/>
    <p:sldLayoutId id="2147484857" r:id="rId10"/>
    <p:sldLayoutId id="2147484858" r:id="rId11"/>
    <p:sldLayoutId id="2147484859" r:id="rId12"/>
    <p:sldLayoutId id="2147484860" r:id="rId13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8B39E-7118-4BE2-96E4-DA64C785CF63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B48D9-3C65-4907-8587-9A4F0F6CB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57356" y="4214818"/>
            <a:ext cx="7286644" cy="2189163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3200" b="1" dirty="0" smtClean="0">
                <a:solidFill>
                  <a:srgbClr val="002060"/>
                </a:solidFill>
              </a:rPr>
              <a:t>ПУБЛИЧНАЯ ДЕКЛАРАЦИЯ ЦЕЛЕЙ И ЗАДАЧ МИНИСТЕРСТВА ОБРАЗОВАНИЯ САРАТОВСКОЙ ОБЛАСТИ НА 2016 ГОД</a:t>
            </a:r>
          </a:p>
        </p:txBody>
      </p:sp>
      <p:pic>
        <p:nvPicPr>
          <p:cNvPr id="8" name="Picture 5" descr="sarat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14817"/>
            <a:ext cx="1143008" cy="181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logisterra.ru/data/library/images/0d/43/0d4333d5ed9ce50c4a5a4ac1a481c34d.jpg?1381985809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928662" y="2857496"/>
            <a:ext cx="3429024" cy="2902981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42844" y="0"/>
            <a:ext cx="9001156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>
              <a:defRPr/>
            </a:pPr>
            <a:r>
              <a:rPr lang="ru-RU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ВОСПИТАНИЕ</a:t>
            </a:r>
          </a:p>
          <a:p>
            <a:pPr>
              <a:defRPr/>
            </a:pPr>
            <a:r>
              <a:rPr lang="ru-RU" sz="1400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СТРАТЕГИЧЕСКИЙ ОБЩЕНАЦИОНАЛЬНЫЙ ПРИОРИТЕТ</a:t>
            </a:r>
            <a:endParaRPr lang="ru-RU" sz="1400" b="1" kern="0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29256" y="214290"/>
            <a:ext cx="35004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«У нас нет и не может быть  никакой другой объединяющей идеи, кроме патриотизма»</a:t>
            </a:r>
          </a:p>
          <a:p>
            <a:pPr algn="just"/>
            <a:r>
              <a:rPr lang="ru-RU" sz="11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Президент Российской Федерации В.В. Путин</a:t>
            </a:r>
            <a:endParaRPr lang="ru-RU" sz="1100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 bwMode="auto">
          <a:xfrm rot="5400000">
            <a:off x="2894001" y="3178173"/>
            <a:ext cx="4643470" cy="158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 bwMode="auto">
          <a:xfrm>
            <a:off x="357158" y="5500702"/>
            <a:ext cx="7500990" cy="158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57818" y="857232"/>
            <a:ext cx="3643338" cy="1785104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И Н С Т Р У М Е Н Т Ы: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1.  Лучшие практики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2. Профессиональный стандарт специалиста в области воспитания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3. Фестивали и конкурсы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4. Сетевое взаимодействие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5.  Курсы повышения квалификации педагогов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 Региональная государственная программа развития образования</a:t>
            </a:r>
            <a:endParaRPr lang="ru-RU" sz="1200" kern="0" dirty="0" smtClean="0">
              <a:solidFill>
                <a:schemeClr val="tx1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 bwMode="auto">
          <a:xfrm>
            <a:off x="5572132" y="2643182"/>
            <a:ext cx="314327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5357818" y="2714620"/>
            <a:ext cx="3643306" cy="2739211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Э К С П Е Р Т Н О Е </a:t>
            </a:r>
          </a:p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С О О Б Щ Е С Т В О: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1.  Общественная палата Саратовской области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2. Общественный совет при министерстве образования Саратовской области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3. Молодежное Правительство Саратовской области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4. Региональные общественные детские и молодежные объединения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5. Региональные ветеранские организации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6.  Саратовское областное отделение общественной организации «Педагогическое общество России»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7. Ассоциации педагогов Саратовской области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8. </a:t>
            </a:r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ГАУ ДПО «Саратовский областной институт развития образования»</a:t>
            </a:r>
            <a:endParaRPr lang="ru-RU" sz="1200" kern="0" dirty="0" smtClean="0">
              <a:solidFill>
                <a:schemeClr val="tx1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4282" y="5572140"/>
            <a:ext cx="84296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СТРАТЕГИЯ РАЗВИТИЯ ВОСПИТАНИЯ В РОССИЙСКОЙ ФЕДЕРАЦИИ НА ПЕРИОД ДО 2025 ГОДА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ГОСУДАРСТВЕННАЯ ПРОГРАММА «ПАТРИОТИЧЕСКОЕ ВОСПИТАНИЕ  ГРАЖДАН РОССИЙСКОЙ ФЕДЕРАЦИИ НА 2016-2020 ГОДЫ»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ПОДПРОГРАММА «ПАТРИОТИЧЕСКОЕ ВОСПИТАНИЕ ДЕТЕЙ И МОЛОДЕЖИ САРАТОВСКОЙ ОБЛАСТИ» ГОСУДАРСТВЕННОЙ ПРОГРАММЫ САРАТОВСКОЙ ОБЛАСТИ «РАЗВИТИЕ ОБРАЗОВАНИЯ  В САРАТОВСКОЙ ОБЛАСТИ ДО 2020 ГОДА»</a:t>
            </a:r>
          </a:p>
          <a:p>
            <a:pPr algn="just"/>
            <a:endParaRPr lang="ru-RU" sz="1050" kern="0" dirty="0" smtClean="0">
              <a:solidFill>
                <a:schemeClr val="tx1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7" name="Рисунок 46"/>
          <p:cNvPicPr/>
          <p:nvPr/>
        </p:nvPicPr>
        <p:blipFill>
          <a:blip r:embed="rId3"/>
          <a:srcRect l="17108" t="47120" r="65437" b="26849"/>
          <a:stretch>
            <a:fillRect/>
          </a:stretch>
        </p:blipFill>
        <p:spPr bwMode="auto">
          <a:xfrm>
            <a:off x="0" y="714356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2143108" y="785794"/>
            <a:ext cx="3000396" cy="1969770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КЛЮЧЕВЫЕ ЦЕЛИ</a:t>
            </a:r>
          </a:p>
          <a:p>
            <a:pPr algn="just"/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1.  Развитие высоконравственной личности, разделяющей российские традиционные ценности, готовой к  мирному созиданию и защите Родины и ответственной за себя и свою Родину</a:t>
            </a:r>
          </a:p>
          <a:p>
            <a:pPr algn="just"/>
            <a:endParaRPr lang="ru-RU" sz="1200" b="1" kern="0" dirty="0" smtClean="0">
              <a:solidFill>
                <a:schemeClr val="tx1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2. К 2020 году 95% детей и молодежи  от 14 до 23 лет  вовлечены в гражданско-патриотические мероприятия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4282" y="3071810"/>
            <a:ext cx="35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Российское движение школьников</a:t>
            </a:r>
          </a:p>
          <a:p>
            <a:pPr algn="just"/>
            <a:endParaRPr lang="ru-RU" sz="1200" kern="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Участие детей и молодежи от 14 до 23 лет в гражданско-патриотических мероприятиях</a:t>
            </a:r>
          </a:p>
          <a:p>
            <a:pPr algn="just"/>
            <a:endParaRPr lang="ru-RU" sz="1200" kern="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Патриотические объединения, клубы, поисковые отряды, историко-патриотические, героико-патриотические и военно-патриотические школьные музеи и уголки боевой славы</a:t>
            </a:r>
          </a:p>
          <a:p>
            <a:pPr algn="just"/>
            <a:endParaRPr lang="ru-RU" sz="1200" kern="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Школьные музеи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57620" y="3071810"/>
            <a:ext cx="1285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май  2016 года</a:t>
            </a:r>
          </a:p>
          <a:p>
            <a:endParaRPr lang="ru-RU" sz="1200" b="1" kern="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1200" b="1" kern="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2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77%</a:t>
            </a:r>
          </a:p>
          <a:p>
            <a:endParaRPr lang="ru-RU" sz="1200" b="1" kern="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1200" b="1" kern="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1200" b="1" kern="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1200" b="1" kern="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1200" b="1" kern="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2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1035 ед.</a:t>
            </a:r>
          </a:p>
          <a:p>
            <a:endParaRPr lang="ru-RU" sz="1200" b="1" kern="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200" b="1" kern="0" dirty="0" smtClean="0"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78</a:t>
            </a:r>
            <a:r>
              <a:rPr lang="ru-RU" sz="12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% школ 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85720" y="3286124"/>
            <a:ext cx="47863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85720" y="3857628"/>
            <a:ext cx="47863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85720" y="4929198"/>
            <a:ext cx="47863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85720" y="5286388"/>
            <a:ext cx="4857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85720" y="2643182"/>
            <a:ext cx="1500198" cy="369332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2016 год: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3428992" y="3143248"/>
            <a:ext cx="500066" cy="357190"/>
          </a:xfrm>
          <a:prstGeom prst="rect">
            <a:avLst/>
          </a:prstGeom>
          <a:solidFill>
            <a:srgbClr val="CD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4" name="Picture 2" descr="http://www.logisterra.ru/data/library/images/0d/43/0d4333d5ed9ce50c4a5a4ac1a481c34d.jpg?1381985809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642910" y="2714620"/>
            <a:ext cx="3786214" cy="3205375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14282" y="0"/>
            <a:ext cx="8929718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>
              <a:defRPr/>
            </a:pPr>
            <a:r>
              <a:rPr lang="ru-RU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ЗАРАБОТНАЯ ПЛАТА В СИСТЕМЕ ОБРАЗОВАНИЯ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29256" y="357166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«Профессия учителя вновь становится уважаемой и престижной, привлекательной и интересной для молодых специалистов»</a:t>
            </a:r>
          </a:p>
          <a:p>
            <a:pPr algn="just"/>
            <a:r>
              <a:rPr lang="ru-RU" sz="11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Президент Российской Федерации В.В. Путин</a:t>
            </a:r>
            <a:endParaRPr lang="ru-RU" sz="1100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 bwMode="auto">
          <a:xfrm rot="16200000" flipH="1">
            <a:off x="3107521" y="3107529"/>
            <a:ext cx="4714908" cy="7143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 bwMode="auto">
          <a:xfrm>
            <a:off x="357158" y="5500702"/>
            <a:ext cx="7500990" cy="158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72132" y="1285860"/>
            <a:ext cx="3000396" cy="1415772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И Н С Т Р У М Е Н Т Ы: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1.  Мониторинг средних заработных плат педагогов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2. Субвенции из областного бюджета на финансовое обеспечение образовательной деятельности общеобразовательных и  дошкольных образовательных учреждений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 bwMode="auto">
          <a:xfrm>
            <a:off x="5500694" y="2857496"/>
            <a:ext cx="314327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5572132" y="3000372"/>
            <a:ext cx="3000396" cy="2369880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Э К С П Е Р Т Н О Е </a:t>
            </a:r>
          </a:p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С О О Б Щ Е С Т В О: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1. Областная (региональная) трехсторонняя комиссия по регулированию социально-трудовых отношений: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- представители профсоюза образования и науки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- представители объединений работодателей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- представители Правительства Саратовской области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4282" y="5500702"/>
            <a:ext cx="842968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07.05.2012 № 597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РАСПОРЯЖЕНИЕ ПРАВИТЕЛЬСТВА РОССИЙСКОЙ ФЕДЕРАЦИИ ОТ 26.11.2012 № 2190-Р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14.09.2015 № 973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ПРОГРАММА САРАТОВСКОЙ ОБЛАСТИ «РАЗВИТИЕ ОБРАЗОВАНИЯ  В САРАТОВСКОЙ ОБЛАСТИ ДО 2020 ГОДА»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РЕГИОНАЛЬНЫЙ ПЛАН МЕРОПРИЯТИЙ («ДОРОЖНАЯ КАРТА») «ИЗМЕНЕНИЯ В ОТРАСЛЯХ СОЦИАЛЬНОЙ СФЕРЫ, НАПРАВЛЕННЫЕ НА ПОВЫШЕНИЕ ЭФФЕКТИВНОСТИ ОБРАЗОВАНИЯ И НАУКИ»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00232" y="500042"/>
            <a:ext cx="3143272" cy="1785104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КЛЮЧЕВЫЕ ЦЕЛИ</a:t>
            </a:r>
          </a:p>
          <a:p>
            <a:pPr algn="just"/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1.  К 2018 г. доведение средней заработной платы преподавателей учреждений дополнительного образования до средней заработной платы учителей</a:t>
            </a:r>
          </a:p>
          <a:p>
            <a:pPr algn="just"/>
            <a:endParaRPr lang="ru-RU" sz="1200" b="1" kern="0" dirty="0" smtClean="0">
              <a:solidFill>
                <a:schemeClr val="tx1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2. К 2018 г. доведение средней заработной платы преподавателей СПО  до средней заработной платы в регионе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28596" y="2857496"/>
            <a:ext cx="4857784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28596" y="3500438"/>
            <a:ext cx="4857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85720" y="1928802"/>
            <a:ext cx="1571636" cy="369332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2016 год: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642918"/>
            <a:ext cx="1928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b="1" kern="0" dirty="0" smtClean="0">
                <a:solidFill>
                  <a:srgbClr val="002060"/>
                </a:solidFill>
                <a:effectLst/>
                <a:latin typeface="Calibri"/>
              </a:rPr>
              <a:t>ПОВЫШЕНИЕ ЗАРАБОТНОЙ ПЛАТЫ ПЕДАГОГИЧЕСКИХ РАБОТНИКОВ</a:t>
            </a:r>
            <a:endParaRPr lang="ru-RU" sz="1400" b="1" kern="0" dirty="0">
              <a:solidFill>
                <a:srgbClr val="002060"/>
              </a:solidFill>
              <a:effectLst/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58" y="228599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Заработная плата педагогических работников в государственных и муниципальных организациях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00364" y="228599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12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на уровне не ниже 2015 года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158" y="2857496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Справочно</a:t>
            </a:r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4282" y="307181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Педагогические работники дошкольного образования 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28596" y="4000504"/>
            <a:ext cx="4857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4282" y="357187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Педагогические работники общего образования 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28596" y="4500570"/>
            <a:ext cx="4857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14282" y="407194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Педагогические работники дополнительного образования 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28596" y="5143512"/>
            <a:ext cx="4857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14282" y="457200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Преподаватели и мастера производственного обучения среднего профессионального образования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43174" y="5143513"/>
            <a:ext cx="285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  2012 г.      2013 г.      2014 г.      2015  г.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428992" y="3214686"/>
            <a:ext cx="571504" cy="285752"/>
          </a:xfrm>
          <a:prstGeom prst="rect">
            <a:avLst/>
          </a:prstGeom>
          <a:solidFill>
            <a:srgbClr val="CD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428992" y="3714752"/>
            <a:ext cx="571504" cy="285752"/>
          </a:xfrm>
          <a:prstGeom prst="rect">
            <a:avLst/>
          </a:prstGeom>
          <a:solidFill>
            <a:srgbClr val="CD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428992" y="4214818"/>
            <a:ext cx="571504" cy="285752"/>
          </a:xfrm>
          <a:prstGeom prst="rect">
            <a:avLst/>
          </a:prstGeom>
          <a:solidFill>
            <a:srgbClr val="CD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428992" y="4857760"/>
            <a:ext cx="571504" cy="285752"/>
          </a:xfrm>
          <a:prstGeom prst="rect">
            <a:avLst/>
          </a:prstGeom>
          <a:solidFill>
            <a:srgbClr val="CD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3571868" y="3643314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500430" y="4143380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20,6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7186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00430" y="3214686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15,8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000496" y="3143248"/>
            <a:ext cx="642942" cy="357190"/>
          </a:xfrm>
          <a:prstGeom prst="rect">
            <a:avLst/>
          </a:prstGeom>
          <a:solidFill>
            <a:srgbClr val="89A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4000496" y="3643314"/>
            <a:ext cx="642942" cy="357190"/>
          </a:xfrm>
          <a:prstGeom prst="rect">
            <a:avLst/>
          </a:prstGeom>
          <a:solidFill>
            <a:srgbClr val="89A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000496" y="4143380"/>
            <a:ext cx="642942" cy="357190"/>
          </a:xfrm>
          <a:prstGeom prst="rect">
            <a:avLst/>
          </a:prstGeom>
          <a:solidFill>
            <a:srgbClr val="89A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4000496" y="4786322"/>
            <a:ext cx="642942" cy="357190"/>
          </a:xfrm>
          <a:prstGeom prst="rect">
            <a:avLst/>
          </a:prstGeom>
          <a:solidFill>
            <a:srgbClr val="89A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4071934" y="3643314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22,1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43372" y="4143380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21,1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143372" y="4786322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21,6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071934" y="3143248"/>
            <a:ext cx="500066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18,8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4643438" y="3214686"/>
            <a:ext cx="64294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643438" y="3571876"/>
            <a:ext cx="642942" cy="4286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4643438" y="4071942"/>
            <a:ext cx="642942" cy="4286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643438" y="4714884"/>
            <a:ext cx="642942" cy="4286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4786314" y="3571876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23,2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786314" y="4071942"/>
            <a:ext cx="500066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21,4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86314" y="4714884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22,2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714876" y="3214686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18,4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857488" y="3286124"/>
            <a:ext cx="571504" cy="2143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857488" y="3786190"/>
            <a:ext cx="571504" cy="2143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857488" y="4929198"/>
            <a:ext cx="571504" cy="2143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857488" y="4286256"/>
            <a:ext cx="571504" cy="2143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2857488" y="3214686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12,1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57488" y="3714752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16,8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857488" y="4214818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9,0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57488" y="4857760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18,1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logisterra.ru/data/library/images/0d/43/0d4333d5ed9ce50c4a5a4ac1a481c34d.jpg?138198580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00034" y="3363650"/>
            <a:ext cx="2857520" cy="2419151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42844" y="0"/>
            <a:ext cx="9001156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>
              <a:defRPr/>
            </a:pPr>
            <a:r>
              <a:rPr lang="ru-RU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ДОШКОЛЬНОЕ ОБРАЗОВАНИЕ:</a:t>
            </a:r>
          </a:p>
          <a:p>
            <a:pPr>
              <a:defRPr/>
            </a:pPr>
            <a:r>
              <a:rPr lang="ru-RU" sz="1400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ДОСТУПНОСТЬ И КАЧЕСТВО</a:t>
            </a:r>
            <a:endParaRPr lang="ru-RU" sz="1400" b="1" kern="0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43538" y="214290"/>
            <a:ext cx="35004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«Одна из важнейших мер демократической политики – развитие дошкольного образования»</a:t>
            </a:r>
          </a:p>
          <a:p>
            <a:pPr algn="just"/>
            <a:r>
              <a:rPr lang="ru-RU" sz="11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Президент Российской Федерации В.В. Путин</a:t>
            </a:r>
            <a:endParaRPr lang="ru-RU" sz="1100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 bwMode="auto">
          <a:xfrm rot="16200000" flipH="1">
            <a:off x="3321835" y="3036091"/>
            <a:ext cx="4572032" cy="7143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 bwMode="auto">
          <a:xfrm>
            <a:off x="357158" y="5357826"/>
            <a:ext cx="7500990" cy="158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15008" y="857232"/>
            <a:ext cx="3286148" cy="2708434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И Н С Т Р У М Е Н Т Ы: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1. ФГОС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2. Реализация программ повышения квалификации 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3. Государственно-частное партнерство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4. «Электронная очередь»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5. Мониторинг родительской платы за присмотр и уход в детских садах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6. </a:t>
            </a:r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Региональная государственная программа развития образования</a:t>
            </a:r>
            <a:endParaRPr lang="ru-RU" sz="1200" kern="0" dirty="0" smtClean="0">
              <a:solidFill>
                <a:schemeClr val="tx1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7. </a:t>
            </a:r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Субвенции из областного бюджета на финансовое обеспечение образовательной деятельности дошкольных образовательных учреждений</a:t>
            </a:r>
            <a:endParaRPr lang="ru-RU" sz="1200" kern="0" dirty="0" smtClean="0">
              <a:solidFill>
                <a:schemeClr val="tx1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 bwMode="auto">
          <a:xfrm>
            <a:off x="5643570" y="3571876"/>
            <a:ext cx="314327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5715008" y="3643314"/>
            <a:ext cx="3286148" cy="1631216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Э К С П Е Р Т Н О Е </a:t>
            </a:r>
          </a:p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С О О Б Щ Е С Т В О: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1. Общественный совет при министерстве образования Саратовской области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2. ГАУ ДПО «Саратовский областной институт развития образования»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3. Негосударственные поставщики услуг дошкольного образования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4282" y="5357826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ПРОГРАММА РОССИЙСКОЙ ФЕДЕРАЦИИ «РАЗВИТИЕ ОБРАЗОВАНИЯ» НА 2013-2020 ГОДЫ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ФЕДЕРАЛЬНАЯ ЦЕЛЕВАЯ ПРОГРАММА РАЗВИТИЯ ОБРАЗОВАНИЯ НА 2016-2020 ГОДЫ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СТРАТЕГИЯ РАЗВИТИЯ ВОСПИТАНИЯ В РОССИЙСКОЙ ФЕДЕРАЦИИ НА ПЕРИОД ДО 2025 ГОДА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ГОСУДАРСТВЕННАЯ ПРОГРАММА «ПАТРИОТИЧЕСКОЕ ВОСПИТАНИЕ  ГРАЖДАН РОССИЙСКОЙ ФЕДЕРАЦИИ НА 2016-2020 ГОДЫ»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ПОДПРОГРАММА «РАЗВИТИЕ СИСТЕМЫ ДОШКОЛЬНОГО ОБРАЗОВАНИЯ» ГОСУДАРСТВЕННОЙ ПРОГРАММЫ САРАТОВСКОЙ ОБЛАСТИ «РАЗВИТИЕ ОБРАЗОВАНИЯ  В САРАТОВСКОЙ ОБЛАСТИ ДО 2020 ГОДА»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ПРИКАЗ МИНИСТЕРСТВА ОБРАЗОВАНИЯ ОБЛАСТИ ОТ 2 ОКТЯБРЯ 2015 ГОДА  № 2803 ОБ УТВЕРЖДЕНИИ ПЛАНА МЕРОПРИЯТИЙ ПО ВВЕДЕНИЮ ДОПОЛНИТЕЛЬНЫХ ДОШКОЛЬНЫХ МЕСТ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28860" y="571480"/>
            <a:ext cx="3071834" cy="2893100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КЛЮЧЕВЫЕ ЦЕЛИ</a:t>
            </a:r>
          </a:p>
          <a:p>
            <a:pPr algn="just"/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1.  Сохранение 100% доступности дошкольного образования для детей в возрасте от 3 до 7 лет</a:t>
            </a:r>
          </a:p>
          <a:p>
            <a:pPr algn="just"/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2. Создание условий для получения дошкольного образования детьми в возрасте до 3 лет</a:t>
            </a:r>
          </a:p>
          <a:p>
            <a:pPr algn="just"/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3. Обеспечение доступности дошкольных образовательных  учреждений для детей-инвалидов и </a:t>
            </a:r>
            <a:r>
              <a:rPr lang="ru-RU" sz="1200" b="1" kern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маломобильных</a:t>
            </a:r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групп</a:t>
            </a:r>
          </a:p>
          <a:p>
            <a:pPr algn="just"/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4. Создание сервисов для родителей, чьи дети не посещают детские сады</a:t>
            </a:r>
          </a:p>
          <a:p>
            <a:pPr algn="just"/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5.  Создание условий для формирования предметно-развивающей среды для детей дошкольного возраста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2844" y="3643314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Доля детей от 1 до 7 лет, имеющих возможность получать услуги дошкольного образования</a:t>
            </a:r>
          </a:p>
          <a:p>
            <a:pPr algn="just"/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Доля дошкольных образовательных организаций, в которых созданы условия для детей-инвалидов</a:t>
            </a:r>
          </a:p>
          <a:p>
            <a:pPr algn="just"/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Поддержка дошкольного семейного образования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86182" y="3857628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kern="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2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96%</a:t>
            </a:r>
          </a:p>
          <a:p>
            <a:endParaRPr lang="ru-RU" sz="1200" b="1" kern="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1200" b="1" kern="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2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16 %</a:t>
            </a:r>
          </a:p>
          <a:p>
            <a:r>
              <a:rPr lang="ru-RU" sz="10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350 консультационных центров для родителей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214282" y="4214818"/>
            <a:ext cx="51435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85720" y="4786322"/>
            <a:ext cx="51435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28596" y="3143248"/>
            <a:ext cx="1500198" cy="369332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2016 год: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D:\Мои документы\2016\Сборник детские сады\город Саратов\чудо-остров\IMG_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2190733" cy="16430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logisterra.ru/data/library/images/0d/43/0d4333d5ed9ce50c4a5a4ac1a481c34d.jpg?138198580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00034" y="2940300"/>
            <a:ext cx="3357586" cy="2842502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42844" y="0"/>
            <a:ext cx="9001156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>
              <a:defRPr/>
            </a:pPr>
            <a:r>
              <a:rPr lang="ru-RU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ОБЩЕЕ ОБРАЗОВАНИЕ:</a:t>
            </a:r>
          </a:p>
          <a:p>
            <a:pPr>
              <a:defRPr/>
            </a:pPr>
            <a:r>
              <a:rPr lang="ru-RU" sz="1400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СДЕЛАТЬ РОССИЙСКУЮ ШКОЛУ ОДНОЙ ИЗ ЛУЧШИХ ШКОЛ В МИРЕ</a:t>
            </a:r>
            <a:endParaRPr lang="ru-RU" sz="1400" b="1" kern="0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43538" y="142852"/>
            <a:ext cx="35004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«Считаю, что на ближайшее десятилетие мы можем поставить перед собой цель нового уровня и другого масштаба – сделать российскую школу одной из лучших школ в мире»</a:t>
            </a:r>
          </a:p>
          <a:p>
            <a:pPr algn="just"/>
            <a:r>
              <a:rPr lang="ru-RU" sz="11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Президент Российской Федерации В.В. Путин</a:t>
            </a:r>
            <a:endParaRPr lang="ru-RU" sz="1100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 bwMode="auto">
          <a:xfrm rot="5400000">
            <a:off x="3286116" y="3143248"/>
            <a:ext cx="4714908" cy="158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 bwMode="auto">
          <a:xfrm>
            <a:off x="285720" y="5643578"/>
            <a:ext cx="7500990" cy="158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86446" y="1142984"/>
            <a:ext cx="3071834" cy="2523768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И Н С Т Р У М Е Н Т Ы: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1. ФГОС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2. Образовательные программы учреждений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3. Олимпиадное движение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4. Реализация программ повышения квалификации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5. Региональная государственная программа развития образования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6. </a:t>
            </a:r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Субвенции из областного бюджета на финансовое обеспечение образовательной деятельности общеобразовательных учреждений</a:t>
            </a:r>
            <a:endParaRPr lang="ru-RU" sz="1200" kern="0" dirty="0" smtClean="0">
              <a:solidFill>
                <a:schemeClr val="tx1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 bwMode="auto">
          <a:xfrm>
            <a:off x="5715008" y="3714752"/>
            <a:ext cx="314327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5786446" y="3857628"/>
            <a:ext cx="3071834" cy="1631216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Э К С П Е Р Т Н О Е </a:t>
            </a:r>
          </a:p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С О О Б Щ Е С Т В О: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1. Общественный совет при министерстве образования Саратовской области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2. ГАУ ДПО «Саратовский областной институт развития образования»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3. Ассоциации учителей-предметников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4. Профессиональные сообщества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4282" y="5643578"/>
            <a:ext cx="87868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ПРОГРАММА РОССИЙСКОЙ ФЕДЕРАЦИИ «РАЗВИТИЕ ОБРАЗОВАНИЯ» НА 2013-2020 ГОДЫ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ФЕДЕРАЛЬНАЯ ЦЕЛЕВАЯ ПРОГРАММА РАЗВИТИЯ ОБРАЗОВАНИЯ НА 2016-2020 ГОДЫ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СТРАТЕГИЯ РАЗВИТИЯ ВОСПИТАНИЯ В РОССИЙСКОЙ ФЕДЕРАЦИИ НА ПЕРИОД ДО 2025 ГОДА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ПРОГРАММА «СОДЕЙСТВИЕ СОЗДАНИЮ В СУБЪЕКТАХ РОССИЙСКОЙ ФЕДЕРАЦИИ  НОВЫХ МЕСТ В ОБЩЕОБРАЗОВАТЕЛЬНЫХ ОРГАНИЗАЦИЯХ» НА 2016-2025 ГОДЫ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ГОСУДАРСТВЕННАЯ ПРОГРАММА САРАТОВСКОЙ ОБЛАСТИ «РАЗВИТИЕ ОБРАЗОВАНИЯ  В САРАТОВСКОЙ ОБЛАСТИ ДО 2020 ГОДА»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14546" y="785794"/>
            <a:ext cx="3357586" cy="2154436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КЛЮЧЕВЫЕ ЦЕЛИ</a:t>
            </a:r>
          </a:p>
          <a:p>
            <a:pPr algn="just"/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1.  Обновление содержания общего образования</a:t>
            </a:r>
          </a:p>
          <a:p>
            <a:pPr algn="just"/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2. Обучение школьников в одну смену</a:t>
            </a:r>
          </a:p>
          <a:p>
            <a:pPr algn="just"/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3. Мировая конкурентоспособность школьного образования</a:t>
            </a:r>
          </a:p>
          <a:p>
            <a:pPr algn="just"/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4. Общенациональная система профессионального роста учителей</a:t>
            </a:r>
          </a:p>
          <a:p>
            <a:pPr algn="just"/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5.  К 2020 году 80% обучающихся систематически занимаются физической культурой и спортом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2844" y="2928934"/>
            <a:ext cx="378621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0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Удельный вес обучающихся по ФГОС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0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Создание новых мест в общеобразовательных организациях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0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Доля школ, в которых создана </a:t>
            </a:r>
            <a:r>
              <a:rPr lang="ru-RU" sz="1000" kern="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безбарьерная</a:t>
            </a:r>
            <a:r>
              <a:rPr lang="ru-RU" sz="10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среда для </a:t>
            </a:r>
            <a:r>
              <a:rPr lang="ru-RU" sz="1000" kern="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маломобильных</a:t>
            </a:r>
            <a:r>
              <a:rPr lang="ru-RU" sz="10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групп населения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0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Удельный вес спортзалов сельских школ, требующих капитального ремонта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0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Удельный вес школьников, занимающихся физкультурой и спортом во внеурочное время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0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в том числе сельских школьников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0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Проект «Электронная школа» - депозитарий уроков лучших учителей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0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Единая федеральная межведомственная система учета контингента обучающихся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29058" y="2928934"/>
            <a:ext cx="221457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78,6%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00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1300 мест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00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00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21,4%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00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46,3%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00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00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10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32%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0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40,5%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0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50% интерактивных материалов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00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региональный сегмент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285720" y="3214686"/>
            <a:ext cx="51435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85720" y="3929066"/>
            <a:ext cx="51435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85720" y="4286256"/>
            <a:ext cx="51435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85720" y="2500306"/>
            <a:ext cx="1643074" cy="369332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2016 год: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85720" y="3500438"/>
            <a:ext cx="51435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http://cdn.itar-tass.com/tass/m2/uploads/i/9301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19288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285720" y="4714884"/>
            <a:ext cx="51435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85720" y="4929198"/>
            <a:ext cx="51435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85720" y="5286388"/>
            <a:ext cx="51435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/>
          <p:nvPr/>
        </p:nvPicPr>
        <p:blipFill>
          <a:blip r:embed="rId2"/>
          <a:srcRect l="15235" t="23822" r="67572" b="49476"/>
          <a:stretch>
            <a:fillRect/>
          </a:stretch>
        </p:blipFill>
        <p:spPr bwMode="auto">
          <a:xfrm>
            <a:off x="0" y="642918"/>
            <a:ext cx="22145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http://www.logisterra.ru/data/library/images/0d/43/0d4333d5ed9ce50c4a5a4ac1a481c34d.jpg?1381985809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500034" y="2577426"/>
            <a:ext cx="3786214" cy="3205375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42844" y="0"/>
            <a:ext cx="9001156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>
              <a:defRPr/>
            </a:pPr>
            <a:r>
              <a:rPr lang="ru-RU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ДОПОЛНИТЕЛЬНОЕ ОБРАЗОВАНИЕ ДЕТЕЙ</a:t>
            </a:r>
          </a:p>
          <a:p>
            <a:pPr>
              <a:defRPr/>
            </a:pPr>
            <a:r>
              <a:rPr lang="ru-RU" sz="1400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РАЗВИТИЕ И САМООПРЕДЕЛЕНИЕ ДЕТЕЙ И ПОДРОСТКОВ</a:t>
            </a:r>
            <a:endParaRPr lang="ru-RU" sz="1400" b="1" kern="0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29256" y="214290"/>
            <a:ext cx="35004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«Каждый ребенок, подросток должен иметь возможность найти себе занятие по душе»</a:t>
            </a:r>
          </a:p>
          <a:p>
            <a:pPr algn="just"/>
            <a:r>
              <a:rPr lang="ru-RU" sz="11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Президент Российской Федерации В.В. Путин</a:t>
            </a:r>
            <a:endParaRPr lang="ru-RU" sz="1100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 bwMode="auto">
          <a:xfrm rot="16200000" flipH="1">
            <a:off x="3143240" y="3000372"/>
            <a:ext cx="4500594" cy="7143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 bwMode="auto">
          <a:xfrm>
            <a:off x="285720" y="5286388"/>
            <a:ext cx="7500990" cy="158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72132" y="857232"/>
            <a:ext cx="3286148" cy="1600438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И Н С Т Р У М Е Н Т Ы:</a:t>
            </a:r>
          </a:p>
          <a:p>
            <a:pPr marL="228600" indent="-228600" algn="just">
              <a:buAutoNum type="arabicPeriod"/>
            </a:pPr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Лучшие практики</a:t>
            </a:r>
          </a:p>
          <a:p>
            <a:pPr marL="228600" indent="-228600" algn="just">
              <a:buAutoNum type="arabicPeriod"/>
            </a:pPr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Олимпиады, конкурсы, фестивали и выставки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3. Сетевое взаимодействие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4.  Курсы повышения квалификации педагогов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 Региональная государственная программа развития образования</a:t>
            </a:r>
            <a:endParaRPr lang="ru-RU" sz="1200" kern="0" dirty="0" smtClean="0">
              <a:solidFill>
                <a:schemeClr val="tx1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 bwMode="auto">
          <a:xfrm>
            <a:off x="5572132" y="2714620"/>
            <a:ext cx="314327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5572132" y="2857496"/>
            <a:ext cx="3286148" cy="2369880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Э К С П Е Р Т Н О Е </a:t>
            </a:r>
          </a:p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С О О Б Щ Е С Т В О: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1. Общественный совет при министерстве образования Саратовской области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2. Региональное представительство Российской ассоциации образовательной робототехники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3. Ассоциации центров молодежного инновационного творчества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4. Региональные инновационные площадки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5. Профессиональные сообщества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6. </a:t>
            </a:r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ГАУ ДПО «Саратовский областной институт развития образования»</a:t>
            </a:r>
            <a:endParaRPr lang="ru-RU" sz="1200" kern="0" dirty="0" smtClean="0">
              <a:solidFill>
                <a:schemeClr val="tx1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4282" y="5311423"/>
            <a:ext cx="842968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СТРАТЕГИЯ РАЗВИТИЯ ВОСПИТАНИЯ В РОССИЙСКОЙ ФЕДЕРАЦИИ НА ПЕРИОД ДО 2025 ГОДА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ПРОГРАММА РОССИЙСКОЙ ФЕДЕРАЦИИ «РАЗВИТИЕ ОБРАЗОВАНИЯ» НА 2013-2020 ГОДЫ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ФЕДЕРАЛЬНАЯ ЦЕЛЕВАЯ ПРОГРАММА РАЗВИТИЯ ОБРАЗОВАНИЯ НА 2016-2020 ГОДЫ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КОНЦЕПЦИЯ РАЗВИТИЯ ДОПОЛНИТЕЛЬНОГО ОБРАЗОВАНИЯ ДЕТЕЙ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КОНЦЕПЦИЯ ОБЩЕНАЦИОНАЛЬНОЙ СИСТЕМЫ ВЫЯВЛЕНИЯ И ПОДДЕРЖКИ МОЛОДЫХ ТАЛАНТОВ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ГОСУДАРСТВЕННАЯ ПРОГРАММА САРАТОВСКОЙ ОБЛАСТИ «РАЗВИТИЕ ОБРАЗОВАНИЯ  В САРАТОВСКОЙ ОБЛАСТИ ДО 2020 ГОДА</a:t>
            </a:r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РАЗВИТИЯ ДОПОЛНИТЕЛЬНОГО ОБРАЗОВАНИЯ ДЕТЕЙ САРАТОВСКОЙ ОБЛАСТИ НА 2016-2020 ГОДЫ (ПРИКАЗ </a:t>
            </a:r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МИНИСТЕРСТВА ОБРАЗОВАНИЯ ОБЛАСТИ ОТ 19.11.2015 № </a:t>
            </a:r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3489)</a:t>
            </a:r>
            <a:endParaRPr lang="ru-RU" sz="1050" kern="0" dirty="0" smtClean="0">
              <a:solidFill>
                <a:schemeClr val="tx1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5984" y="785794"/>
            <a:ext cx="3000396" cy="1969770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КЛЮЧЕВЫЕ ЦЕЛИ</a:t>
            </a:r>
          </a:p>
          <a:p>
            <a:pPr algn="just"/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1.  К 2020 году 70% детей от 5 до 18 лет получают дополнительное образование</a:t>
            </a:r>
          </a:p>
          <a:p>
            <a:pPr algn="just"/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2.  Общенациональная система выявления и развития молодых талантов</a:t>
            </a:r>
          </a:p>
          <a:p>
            <a:pPr algn="just"/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3. Приобретение детьми базовых умений и навыков в области выбранного вида искусств, науки или спорта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5720" y="3143248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Дети, обучающиеся по программам дополнительного образования</a:t>
            </a:r>
          </a:p>
          <a:p>
            <a:pPr algn="just"/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Доля </a:t>
            </a:r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детей-инвалидов в возрасте от 5 до 18 лет, получающих дополнительное образование, от общей численности детей-инвалидов данного возраста</a:t>
            </a:r>
          </a:p>
          <a:p>
            <a:pPr algn="just"/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Удельный </a:t>
            </a:r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вес детей, занимающихся по дополнительным образовательным программам научно-технической направленности</a:t>
            </a:r>
          </a:p>
          <a:p>
            <a:pPr algn="just"/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Охват </a:t>
            </a:r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обучающихся мероприятиями профессиональной ориентации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14876" y="3143248"/>
            <a:ext cx="642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2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67,7%</a:t>
            </a:r>
          </a:p>
          <a:p>
            <a:endParaRPr lang="ru-RU" sz="1200" b="1" kern="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120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2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30</a:t>
            </a:r>
            <a:r>
              <a:rPr lang="ru-RU" sz="12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%</a:t>
            </a:r>
          </a:p>
          <a:p>
            <a:endParaRPr lang="ru-RU" sz="120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120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2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12,5</a:t>
            </a:r>
            <a:r>
              <a:rPr lang="ru-RU" sz="12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%</a:t>
            </a:r>
          </a:p>
          <a:p>
            <a:endParaRPr lang="ru-RU" sz="1200" b="1" kern="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2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100</a:t>
            </a:r>
            <a:r>
              <a:rPr lang="ru-RU" sz="12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%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357158" y="3571876"/>
            <a:ext cx="47863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57158" y="4071942"/>
            <a:ext cx="47863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57158" y="4643446"/>
            <a:ext cx="47863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85720" y="2571744"/>
            <a:ext cx="1500198" cy="369332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2016 год: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57158" y="5000636"/>
            <a:ext cx="47863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logisterra.ru/data/library/images/0d/43/0d4333d5ed9ce50c4a5a4ac1a481c34d.jpg?138198580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00034" y="2643184"/>
            <a:ext cx="3286148" cy="278202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42844" y="0"/>
            <a:ext cx="9001156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>
              <a:defRPr/>
            </a:pPr>
            <a:r>
              <a:rPr lang="ru-RU" b="1" kern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ЗАЩИТА </a:t>
            </a:r>
            <a:r>
              <a:rPr lang="ru-RU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ДЕТЕЙ</a:t>
            </a:r>
          </a:p>
          <a:p>
            <a:pPr>
              <a:defRPr/>
            </a:pPr>
            <a:r>
              <a:rPr lang="ru-RU" sz="1400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СТРАТЕГИЧЕСКИЙ ПРИОРИТЕТ РАЗВИТИЯ СТРАНЫ</a:t>
            </a:r>
            <a:endParaRPr lang="ru-RU" sz="1400" b="1" kern="0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2034" y="142852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«Наша задача гораздо шире – сформировать по-настоящему современную образовательную среду, в том числе для детей с ограниченными возможностями по здоровью»</a:t>
            </a:r>
          </a:p>
          <a:p>
            <a:pPr algn="just"/>
            <a:r>
              <a:rPr lang="ru-RU" sz="11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Президент Российской Федерации В.В. Путин</a:t>
            </a:r>
            <a:endParaRPr lang="ru-RU" sz="1100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 bwMode="auto">
          <a:xfrm rot="5400000">
            <a:off x="3143240" y="3286124"/>
            <a:ext cx="4572032" cy="158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 bwMode="auto">
          <a:xfrm>
            <a:off x="357158" y="5572140"/>
            <a:ext cx="7500990" cy="158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00694" y="1000108"/>
            <a:ext cx="3500462" cy="1969770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И Н С Т Р У М Е Н Т Ы:</a:t>
            </a:r>
          </a:p>
          <a:p>
            <a:pPr marL="228600" indent="-228600" algn="just">
              <a:buAutoNum type="arabicPeriod"/>
            </a:pPr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ФГОС для детей с ОВЗ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2. Государственная поддержка модернизации инфраструктуры образования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3. Государственная поддержка семейного устройства детей-сирот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4.  Государственная поддержка обеспечения жильем детей-сирот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 Образовательные программы по безопасности дорожного движения</a:t>
            </a:r>
            <a:endParaRPr lang="ru-RU" sz="1200" kern="0" dirty="0" smtClean="0">
              <a:solidFill>
                <a:schemeClr val="tx1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 bwMode="auto">
          <a:xfrm>
            <a:off x="5643570" y="3071810"/>
            <a:ext cx="314327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5500694" y="3143248"/>
            <a:ext cx="3500462" cy="2369880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Э К С П Е Р Т Н О Е </a:t>
            </a:r>
          </a:p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С О О Б Щ Е С Т В О: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1. Общественный совет при министерстве образования Саратовской области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2. Уполномоченный по правам ребенка в Саратовской области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3. Комиссия при Правительстве Саратовской области по обеспечению безопасности дорожного движения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4. Муниципальные клубы замещающих родителей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5. Региональные общественные организации социальной направленности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4282" y="5643578"/>
            <a:ext cx="87868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ПРОГРАММА РОССИЙСКОЙ ФЕДЕРАЦИИ «РАЗВИТИЕ ОБРАЗОВАНИЯ» НА 2013-2020 ГОДЫ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ПРОГРАММА РОССИЙСКОЙ ФЕДЕРАЦИИ «ДОСТУПНАЯ СРЕДА» НА 2011-2020 ГОДЫ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ФЕДЕРАЛЬНАЯ ЦЕЛЕВАЯ ПРОГРАММА «ПОВЫШЕНИЕ БЕЗОПАСНОСТИ ДОРОЖНОГО ДВИЖЕНИЯ В 2013-2020 ГОДАХ»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ГОСУДАРСТВЕННАЯ ПРОГРАММА САРАТОВСКОЙ ОБЛАСТИ «РАЗВИТИЕ ОБРАЗОВАНИЯ  В САРАТОВСКОЙ ОБЛАСТИ ДО 2020 ГОДА»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РАСПОРЯЖЕНИЕ ПРАВИТЕЛЬСТВА САРАТОВСКОЙ ОБЛАСТИ ОТ 26.11.2015 № 277-ПР О ПЛАНЕ МЕРОПРИЯНИЙ, НАПРАВЛЕННЫХ НА СНИЖЕНИЕ СМЕРТНОСТИ НАСЕЛЕНИЯ ОТ ДОРОЖНО-ТРАНСПОРТНЫХ ПРОИСШЕСТВИЙ НА 2016 ГОД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43108" y="785794"/>
            <a:ext cx="2857520" cy="1600438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КЛЮЧЕВЫЕ ЦЕЛИ</a:t>
            </a:r>
          </a:p>
          <a:p>
            <a:pPr algn="just"/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1.  Поддержка детей-сирот и детей, оставшихся  без попечения родителей</a:t>
            </a:r>
          </a:p>
          <a:p>
            <a:pPr algn="just"/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2.  Образование детей с особыми образовательными потребностями</a:t>
            </a:r>
          </a:p>
          <a:p>
            <a:pPr algn="just"/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3. Безопасное поведение детей и подростков на дорогах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4282" y="2428868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Доля детей-сирот, переданных на воспитание в семьи граждан</a:t>
            </a:r>
          </a:p>
          <a:p>
            <a:pPr algn="just"/>
            <a:endParaRPr lang="ru-RU" sz="1200" kern="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Доля образовательных организаций, в которых созданы условия для получения детьми-инвалидами качественного образования</a:t>
            </a:r>
          </a:p>
          <a:p>
            <a:pPr algn="just"/>
            <a:endParaRPr lang="ru-RU" sz="1200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Количество первоклассников с ОВЗ*, обучающихся по федеральным государственным образовательным стандартам для обучающихся с ОВЗ</a:t>
            </a:r>
          </a:p>
          <a:p>
            <a:pPr algn="just"/>
            <a:endParaRPr lang="ru-RU" sz="1200" kern="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Количество ресурсных центров инклюзивного образования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72000" y="2428868"/>
            <a:ext cx="785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2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88,5%</a:t>
            </a:r>
          </a:p>
          <a:p>
            <a:endParaRPr lang="ru-RU" sz="1200" b="1" kern="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120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120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2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18,5%</a:t>
            </a:r>
          </a:p>
          <a:p>
            <a:endParaRPr lang="ru-RU" sz="120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120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120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2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100%</a:t>
            </a:r>
          </a:p>
          <a:p>
            <a:r>
              <a:rPr lang="ru-RU" sz="120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22 центра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85720" y="2857496"/>
            <a:ext cx="47863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85720" y="3571876"/>
            <a:ext cx="47863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85720" y="4286256"/>
            <a:ext cx="47863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57158" y="2071678"/>
            <a:ext cx="1500198" cy="369332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2016 год: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85720" y="4643446"/>
            <a:ext cx="47863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vadinsk.pnzreg.ru/files/vadinsk_pnzreg_ru/0-t6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1784675" cy="1190602"/>
          </a:xfrm>
          <a:prstGeom prst="rect">
            <a:avLst/>
          </a:prstGeom>
          <a:noFill/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85720" y="4929198"/>
            <a:ext cx="4857784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5720" y="4714884"/>
            <a:ext cx="3357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/>
                </a:solidFill>
                <a:effectLst/>
              </a:rPr>
              <a:t>*ОВЗ – ограниченные возможности по здоровью </a:t>
            </a:r>
            <a:endParaRPr lang="ru-RU" sz="900" dirty="0">
              <a:solidFill>
                <a:schemeClr val="tx1"/>
              </a:solidFill>
              <a:effectLst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720" y="5000636"/>
            <a:ext cx="9286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err="1" smtClean="0">
                <a:solidFill>
                  <a:schemeClr val="tx1"/>
                </a:solidFill>
                <a:effectLst/>
              </a:rPr>
              <a:t>Справочно</a:t>
            </a:r>
            <a:r>
              <a:rPr lang="ru-RU" sz="900" dirty="0" smtClean="0">
                <a:solidFill>
                  <a:schemeClr val="tx1"/>
                </a:solidFill>
                <a:effectLst/>
              </a:rPr>
              <a:t>:</a:t>
            </a:r>
            <a:endParaRPr lang="ru-RU" sz="900" dirty="0">
              <a:solidFill>
                <a:schemeClr val="tx1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720" y="5143512"/>
            <a:ext cx="29289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Снижение числа детей-сирот,  находящихся</a:t>
            </a:r>
          </a:p>
          <a:p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на учете в государственном банке данных, чел.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86116" y="4929198"/>
            <a:ext cx="1928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/>
                </a:solidFill>
                <a:effectLst/>
              </a:rPr>
              <a:t>2013 г.      2014 г.      2015 г.</a:t>
            </a:r>
            <a:endParaRPr lang="ru-RU" sz="1000" dirty="0">
              <a:solidFill>
                <a:schemeClr val="tx1"/>
              </a:solidFill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14678" y="5143512"/>
            <a:ext cx="642942" cy="357190"/>
          </a:xfrm>
          <a:prstGeom prst="rect">
            <a:avLst/>
          </a:prstGeom>
          <a:solidFill>
            <a:srgbClr val="89A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286116" y="5143512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1723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857620" y="5214950"/>
            <a:ext cx="571504" cy="285752"/>
          </a:xfrm>
          <a:prstGeom prst="rect">
            <a:avLst/>
          </a:prstGeom>
          <a:solidFill>
            <a:srgbClr val="CD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857620" y="5143512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1396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429124" y="5286388"/>
            <a:ext cx="571504" cy="2143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4429124" y="5214950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1059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logisterra.ru/data/library/images/0d/43/0d4333d5ed9ce50c4a5a4ac1a481c34d.jpg?138198580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00033" y="2428868"/>
            <a:ext cx="3792927" cy="3211058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42844" y="0"/>
            <a:ext cx="9001156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>
              <a:defRPr/>
            </a:pPr>
            <a:r>
              <a:rPr lang="ru-RU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СРЕДНЕЕ ПРОФЕССИОНАЛЬНОЕ ОБРАЗОВАНИЕ</a:t>
            </a:r>
          </a:p>
          <a:p>
            <a:pPr>
              <a:defRPr/>
            </a:pPr>
            <a:r>
              <a:rPr lang="ru-RU" sz="1400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ПОВЫШЕНИЕ КОНКУРЕНТОСПОСОБНОСТИ РАБОЧИХ ПРОФЕССИЙ</a:t>
            </a:r>
            <a:endParaRPr lang="ru-RU" sz="1400" b="1" kern="0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818" y="142852"/>
            <a:ext cx="350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«К 2020 году как минимум в половине колледжей в России подготовка по 50 наиболее востребованным и перспективным рабочим профессиям должна вестись в соответствии с лучшими мировыми стандартами и мировыми технологиями»</a:t>
            </a:r>
          </a:p>
          <a:p>
            <a:pPr algn="just"/>
            <a:r>
              <a:rPr lang="ru-RU" sz="11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Президент Российской Федерации В.В. Путин</a:t>
            </a:r>
            <a:endParaRPr lang="ru-RU" sz="1100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 bwMode="auto">
          <a:xfrm rot="5400000">
            <a:off x="3286116" y="3429000"/>
            <a:ext cx="4287074" cy="794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 bwMode="auto">
          <a:xfrm>
            <a:off x="285720" y="5715016"/>
            <a:ext cx="7500990" cy="158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00694" y="1285860"/>
            <a:ext cx="3500462" cy="2154436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И Н С Т Р У М Е Н Т Ы: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1. ФГОС СПО и примерные основные образовательные программы по ТОП-50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2. Профессиональные стандарты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3. Сертификация профессиональных квалификаций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4. Конкурсы профессионального мастерства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5. Дуальное обучение</a:t>
            </a:r>
          </a:p>
          <a:p>
            <a:pPr marL="228600" indent="-228600"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6. Движение </a:t>
            </a:r>
            <a:r>
              <a:rPr lang="ru-RU" sz="1200" kern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WordSkills</a:t>
            </a:r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Россия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7. Региональная государственная программа развития образования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 bwMode="auto">
          <a:xfrm>
            <a:off x="5572132" y="3500438"/>
            <a:ext cx="335758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5500694" y="3571876"/>
            <a:ext cx="3500462" cy="2185214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Э К С П Е Р Т Н О Е </a:t>
            </a:r>
          </a:p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С О О Б Щ Е С Т В О: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1. Общественный совет при министерстве образования Саратовской области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2. Координационный совет при Торгово-промышленной палате Саратовской области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3. Межведомственный совет по профессиональной ориентации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4. Региональный координационный центр </a:t>
            </a:r>
            <a:r>
              <a:rPr lang="ru-RU" sz="1200" kern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WordSkills</a:t>
            </a:r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5. Работодатели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2844" y="5796171"/>
            <a:ext cx="87868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ПРОГРАММА РОССИЙСКОЙ ФЕДЕРАЦИИ «РАЗВИТИЕ ОБРАЗОВАНИЯ» НА 2013-2020 ГОДЫ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ФЕДЕРАЛЬНАЯ ЦЕЛЕВАЯ ПРОГРАММА РАЗВИТИЯ ОБРАЗОВАНИЯ НА 2016-2020 ГОДЫ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РФ ОТ 2 НОЯБРЯ 2015 Г. № 831 «ОБ УТВЕРЖДЕНИИ СПИСКА 50 НАИБОЛЕЕ ВОСТРЕБОВАННЫХ НА РЫНКЕ ТРУДА, НОВЫХ И ПЕРСПЕКТИВНЫХ ПРОФЕССИЙ, ТРЕБУЮЩИХ СРЕДНЕГО ПРОФЕССИОНАЛЬНОГО ОБРАЗОВАНИЯ» </a:t>
            </a:r>
          </a:p>
          <a:p>
            <a:pPr algn="just"/>
            <a:r>
              <a:rPr lang="ru-RU" sz="1050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ГОСУДАРСТВЕННАЯ ПРОГРАММА САРАТОВСКОЙ ОБЛАСТИ «РАЗВИТИЕ ОБРАЗОВАНИЯ  В САРАТОВСКОЙ ОБЛАСТИ ДО 2020 ГОДА»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85984" y="785794"/>
            <a:ext cx="3071834" cy="1785104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КЛЮЧЕВЫЕ ЦЕЛИ</a:t>
            </a:r>
          </a:p>
          <a:p>
            <a:pPr algn="just"/>
            <a:r>
              <a:rPr lang="ru-RU" sz="1200" b="1" kern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1.  Подготовка к 2019 году в каждом профессиональном образовательном учреждении региона не менее 50% специалистов в соответствии с перечнем наиболее востребованных и перспективных профессий и специальностей среднего профессионального образования (топ-50)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4282" y="2571744"/>
            <a:ext cx="3857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Доля профессиональных образовательных организаций, в которых осуществляется подготовка кадров по профессиям топ-50</a:t>
            </a:r>
          </a:p>
          <a:p>
            <a:pPr algn="just"/>
            <a:endParaRPr lang="ru-RU" sz="1200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Доля выпускников 9-х классов, поступивших в профессиональные образовательные организации</a:t>
            </a:r>
          </a:p>
          <a:p>
            <a:pPr algn="just"/>
            <a:endParaRPr lang="ru-RU" sz="1200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Компетенции для участия в чемпионате </a:t>
            </a:r>
            <a:r>
              <a:rPr lang="ru-RU" sz="1200" kern="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WordSkills</a:t>
            </a:r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Россия</a:t>
            </a:r>
          </a:p>
          <a:p>
            <a:pPr algn="just"/>
            <a:endParaRPr lang="ru-RU" sz="1200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ru-RU" sz="1200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Профессиональные образовательные программы, соответствующие мировым стандартам</a:t>
            </a:r>
          </a:p>
          <a:p>
            <a:pPr algn="just"/>
            <a:endParaRPr lang="ru-RU" sz="1200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ru-RU" sz="1200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Подготовка специалистов многофункциональными центрами прикладных квалификаций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071934" y="2571744"/>
            <a:ext cx="1571636" cy="3100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50" b="1" kern="0" dirty="0" smtClean="0">
              <a:solidFill>
                <a:schemeClr val="tx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115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15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10%</a:t>
            </a:r>
          </a:p>
          <a:p>
            <a:endParaRPr lang="ru-RU" sz="115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115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15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42%</a:t>
            </a:r>
          </a:p>
          <a:p>
            <a:endParaRPr lang="ru-RU" sz="115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115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15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8 компетенций</a:t>
            </a:r>
          </a:p>
          <a:p>
            <a:endParaRPr lang="ru-RU" sz="115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sz="115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115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15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8 программ</a:t>
            </a:r>
          </a:p>
          <a:p>
            <a:endParaRPr lang="ru-RU" sz="115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sz="1150" b="1" kern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150" b="1" kern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1600 специалистов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357158" y="3714752"/>
            <a:ext cx="49292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85720" y="2214554"/>
            <a:ext cx="1643074" cy="369332"/>
          </a:xfrm>
          <a:prstGeom prst="rect">
            <a:avLst/>
          </a:prstGeom>
          <a:solidFill>
            <a:srgbClr val="EBF0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2016 год: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57158" y="3143248"/>
            <a:ext cx="49292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57158" y="4214818"/>
            <a:ext cx="49292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882" name="Picture 2" descr="http://samara.kp.ru/share/i/12/8503383/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85794"/>
            <a:ext cx="2035935" cy="1357290"/>
          </a:xfrm>
          <a:prstGeom prst="rect">
            <a:avLst/>
          </a:prstGeom>
          <a:noFill/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357158" y="5000636"/>
            <a:ext cx="49292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Оформление по умолчанию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Оформление по умолчанию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Оформление по умолчанию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Оформление по умолчанию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Оформление по умолчанию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Оформление по умолчанию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Оформление по умолчанию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Оформление по умолчанию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Оформление по умолчанию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Оформление по умолчанию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Оформление по умолчанию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Оформление по умолчанию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Оформление по умолчанию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Оформление по умолчанию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17658</TotalTime>
  <Words>2178</Words>
  <Application>Microsoft Office PowerPoint</Application>
  <PresentationFormat>Экран (4:3)</PresentationFormat>
  <Paragraphs>338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Тема Office</vt:lpstr>
      <vt:lpstr>ПУБЛИЧНАЯ ДЕКЛАРАЦИЯ ЦЕЛЕЙ И ЗАДАЧ МИНИСТЕРСТВА ОБРАЗОВАНИЯ САРАТОВСКОЙ ОБЛАСТИ НА 2016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Министерство финансов Саратовской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Белов</dc:creator>
  <cp:lastModifiedBy>lp.leonteva</cp:lastModifiedBy>
  <cp:revision>2992</cp:revision>
  <cp:lastPrinted>2015-07-27T08:13:37Z</cp:lastPrinted>
  <dcterms:created xsi:type="dcterms:W3CDTF">2007-04-17T12:46:34Z</dcterms:created>
  <dcterms:modified xsi:type="dcterms:W3CDTF">2016-06-23T16:06:15Z</dcterms:modified>
</cp:coreProperties>
</file>